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123aa191e5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123aa191e5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23aa191e5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123aa191e5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23aa191e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23aa191e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123aa191a3b_2_14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123aa191a3b_2_1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23aa191a3b_2_1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123aa191a3b_2_1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23aa191a3b_2_14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23aa191a3b_2_14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23aa191a3b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123aa191a3b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f5a554dbf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f5a554dbf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23aa191a3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23aa191a3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hyperlink" Target="https://sch1159s.mskobr.ru/attach_files/upload_users_files/609cbb2a2fb06.pdf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hyperlink" Target="https://sch1159s.mskobr.ru/attach_files/upload_users_files/609cbb2a2fb06.pdf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18.png"/><Relationship Id="rId5" Type="http://schemas.openxmlformats.org/officeDocument/2006/relationships/image" Target="../media/image3.png"/><Relationship Id="rId6" Type="http://schemas.openxmlformats.org/officeDocument/2006/relationships/image" Target="../media/image5.png"/><Relationship Id="rId7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8.png"/><Relationship Id="rId11" Type="http://schemas.openxmlformats.org/officeDocument/2006/relationships/image" Target="../media/image15.png"/><Relationship Id="rId10" Type="http://schemas.openxmlformats.org/officeDocument/2006/relationships/image" Target="../media/image14.png"/><Relationship Id="rId9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3"/>
          <p:cNvSpPr/>
          <p:nvPr/>
        </p:nvSpPr>
        <p:spPr>
          <a:xfrm rot="-236797">
            <a:off x="2298923" y="966127"/>
            <a:ext cx="4546181" cy="32113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"/>
          <p:cNvSpPr txBox="1"/>
          <p:nvPr/>
        </p:nvSpPr>
        <p:spPr>
          <a:xfrm rot="-225233">
            <a:off x="2548845" y="1312112"/>
            <a:ext cx="3780311" cy="249416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5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 открытых дверей</a:t>
            </a:r>
            <a:endParaRPr b="1" i="1" sz="7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3" name="Google Shape;28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11006">
            <a:off x="125916" y="238994"/>
            <a:ext cx="1170619" cy="722286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13"/>
          <p:cNvSpPr txBox="1"/>
          <p:nvPr/>
        </p:nvSpPr>
        <p:spPr>
          <a:xfrm>
            <a:off x="5035900" y="4330075"/>
            <a:ext cx="3935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434343"/>
                </a:solidFill>
              </a:rPr>
              <a:t>Директор ГБОУ Школа № 1159</a:t>
            </a:r>
            <a:endParaRPr b="1" i="1" sz="17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700">
                <a:solidFill>
                  <a:srgbClr val="434343"/>
                </a:solidFill>
              </a:rPr>
              <a:t>Чугунов Андрей Андреевич</a:t>
            </a:r>
            <a:endParaRPr b="1" i="1" sz="17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2"/>
          <p:cNvSpPr txBox="1"/>
          <p:nvPr>
            <p:ph type="title"/>
          </p:nvPr>
        </p:nvSpPr>
        <p:spPr>
          <a:xfrm>
            <a:off x="1697100" y="188555"/>
            <a:ext cx="6094500" cy="87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Правила школы</a:t>
            </a:r>
            <a:endParaRPr sz="3200"/>
          </a:p>
        </p:txBody>
      </p:sp>
      <p:sp>
        <p:nvSpPr>
          <p:cNvPr id="383" name="Google Shape;383;p22"/>
          <p:cNvSpPr txBox="1"/>
          <p:nvPr>
            <p:ph idx="1" type="body"/>
          </p:nvPr>
        </p:nvSpPr>
        <p:spPr>
          <a:xfrm>
            <a:off x="826600" y="1011575"/>
            <a:ext cx="7599300" cy="2459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Правила образовательной организации прописаны в </a:t>
            </a:r>
            <a:r>
              <a:rPr b="1" lang="ru" sz="1800"/>
              <a:t>правилах внутреннего распорядка. </a:t>
            </a:r>
            <a:endParaRPr b="1" sz="18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800"/>
              <a:t>Они регламентируют: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права, обязанности и ответственность обучающихся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систему поощрения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меры дисциплинарного воздействия</a:t>
            </a:r>
            <a:endParaRPr sz="1800"/>
          </a:p>
          <a:p>
            <a:pPr indent="-3429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защиту прав обучающихся</a:t>
            </a:r>
            <a:endParaRPr sz="18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800"/>
          </a:p>
        </p:txBody>
      </p:sp>
      <p:grpSp>
        <p:nvGrpSpPr>
          <p:cNvPr id="384" name="Google Shape;384;p22"/>
          <p:cNvGrpSpPr/>
          <p:nvPr/>
        </p:nvGrpSpPr>
        <p:grpSpPr>
          <a:xfrm>
            <a:off x="0" y="0"/>
            <a:ext cx="1326135" cy="1011578"/>
            <a:chOff x="8" y="5"/>
            <a:chExt cx="1759500" cy="1447800"/>
          </a:xfrm>
        </p:grpSpPr>
        <p:sp>
          <p:nvSpPr>
            <p:cNvPr id="385" name="Google Shape;385;p22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6" name="Google Shape;386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87" name="Google Shape;387;p22"/>
          <p:cNvSpPr txBox="1"/>
          <p:nvPr>
            <p:ph idx="1" type="body"/>
          </p:nvPr>
        </p:nvSpPr>
        <p:spPr>
          <a:xfrm>
            <a:off x="391300" y="3619400"/>
            <a:ext cx="8034600" cy="666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8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4"/>
              </a:rPr>
              <a:t>Правила внутреннего распорядка обучающихся  в ГБОУ Школа №1159 </a:t>
            </a:r>
            <a:endParaRPr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3"/>
          <p:cNvSpPr txBox="1"/>
          <p:nvPr>
            <p:ph type="title"/>
          </p:nvPr>
        </p:nvSpPr>
        <p:spPr>
          <a:xfrm>
            <a:off x="1861725" y="148200"/>
            <a:ext cx="6379200" cy="951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Пункт 2.2.9. правил внутреннего распорядка 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393" name="Google Shape;393;p23"/>
          <p:cNvGrpSpPr/>
          <p:nvPr/>
        </p:nvGrpSpPr>
        <p:grpSpPr>
          <a:xfrm>
            <a:off x="0" y="0"/>
            <a:ext cx="1326135" cy="1011578"/>
            <a:chOff x="8" y="5"/>
            <a:chExt cx="1759500" cy="1447800"/>
          </a:xfrm>
        </p:grpSpPr>
        <p:sp>
          <p:nvSpPr>
            <p:cNvPr id="394" name="Google Shape;394;p23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95" name="Google Shape;395;p2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96" name="Google Shape;396;p23"/>
          <p:cNvSpPr txBox="1"/>
          <p:nvPr>
            <p:ph idx="1" type="body"/>
          </p:nvPr>
        </p:nvSpPr>
        <p:spPr>
          <a:xfrm>
            <a:off x="577850" y="1011575"/>
            <a:ext cx="8345100" cy="3775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Находиться в Учреждении только в сменной обуви, иметь опрятный и ухоженный внешний вид. На учебных занятиях (кроме занятий, требующих специальной формы одежды) присутствовать в одежде, требования к которой устанавливается соответствующим локальным нормативным актом Учреждения.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На учебных занятиях, требующих специальной формы одежды (физкультура, труд и т.п.) присутствовать только в специальной одежде и обуви.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7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Школьную форму регламентирует</a:t>
            </a:r>
            <a:endParaRPr sz="200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07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”Положение о единых требованиях к одежде обучающихся ГБОУ Школа №1159” </a:t>
            </a:r>
            <a:endParaRPr sz="2007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t/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4"/>
          <p:cNvSpPr txBox="1"/>
          <p:nvPr>
            <p:ph type="title"/>
          </p:nvPr>
        </p:nvSpPr>
        <p:spPr>
          <a:xfrm>
            <a:off x="2182700" y="148200"/>
            <a:ext cx="52959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Безопасность обучающихся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02" name="Google Shape;402;p24"/>
          <p:cNvGrpSpPr/>
          <p:nvPr/>
        </p:nvGrpSpPr>
        <p:grpSpPr>
          <a:xfrm>
            <a:off x="0" y="0"/>
            <a:ext cx="1326135" cy="1011578"/>
            <a:chOff x="8" y="5"/>
            <a:chExt cx="1759500" cy="1447800"/>
          </a:xfrm>
        </p:grpSpPr>
        <p:sp>
          <p:nvSpPr>
            <p:cNvPr id="403" name="Google Shape;403;p24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4" name="Google Shape;404;p2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5" name="Google Shape;405;p24"/>
          <p:cNvSpPr txBox="1"/>
          <p:nvPr>
            <p:ph idx="1" type="body"/>
          </p:nvPr>
        </p:nvSpPr>
        <p:spPr>
          <a:xfrm>
            <a:off x="841825" y="1059725"/>
            <a:ext cx="7639800" cy="29448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Система “проход-питание”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Видеонаблюдение 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Дежурство учителей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Разведение движения на лестничных пролетах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Дежурство учащихся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Организация частичной занятости на переменах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56076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8"/>
              <a:buFont typeface="Times New Roman"/>
              <a:buChar char="●"/>
            </a:pPr>
            <a:r>
              <a:rPr lang="ru" sz="2007">
                <a:latin typeface="Times New Roman"/>
                <a:ea typeface="Times New Roman"/>
                <a:cs typeface="Times New Roman"/>
                <a:sym typeface="Times New Roman"/>
              </a:rPr>
              <a:t>Реализация плана работы по профилактике травматизма, правонарушений и употребления ПАВ</a:t>
            </a:r>
            <a:endParaRPr sz="20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25"/>
          <p:cNvGrpSpPr/>
          <p:nvPr/>
        </p:nvGrpSpPr>
        <p:grpSpPr>
          <a:xfrm>
            <a:off x="1" y="1"/>
            <a:ext cx="901236" cy="725419"/>
            <a:chOff x="3" y="4"/>
            <a:chExt cx="1113600" cy="998100"/>
          </a:xfrm>
        </p:grpSpPr>
        <p:sp>
          <p:nvSpPr>
            <p:cNvPr id="411" name="Google Shape;411;p25"/>
            <p:cNvSpPr/>
            <p:nvPr/>
          </p:nvSpPr>
          <p:spPr>
            <a:xfrm rot="-1724885">
              <a:off x="58424" y="213351"/>
              <a:ext cx="996758" cy="571407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2" name="Google Shape;412;p25"/>
            <p:cNvPicPr preferRelativeResize="0"/>
            <p:nvPr/>
          </p:nvPicPr>
          <p:blipFill>
            <a:blip r:embed="rId3">
              <a:alphaModFix amt="25000"/>
            </a:blip>
            <a:stretch>
              <a:fillRect/>
            </a:stretch>
          </p:blipFill>
          <p:spPr>
            <a:xfrm rot="-1724514">
              <a:off x="179497" y="254101"/>
              <a:ext cx="754801" cy="4899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13" name="Google Shape;413;p25"/>
          <p:cNvSpPr txBox="1"/>
          <p:nvPr>
            <p:ph type="title"/>
          </p:nvPr>
        </p:nvSpPr>
        <p:spPr>
          <a:xfrm>
            <a:off x="2809925" y="1868613"/>
            <a:ext cx="3502800" cy="94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>
                <a:latin typeface="Times New Roman"/>
                <a:ea typeface="Times New Roman"/>
                <a:cs typeface="Times New Roman"/>
                <a:sym typeface="Times New Roman"/>
              </a:rPr>
              <a:t>Воспитательная работа</a:t>
            </a:r>
            <a:endParaRPr sz="3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4" name="Google Shape;414;p25"/>
          <p:cNvSpPr txBox="1"/>
          <p:nvPr>
            <p:ph idx="1" type="body"/>
          </p:nvPr>
        </p:nvSpPr>
        <p:spPr>
          <a:xfrm>
            <a:off x="2809925" y="33300"/>
            <a:ext cx="2809200" cy="1041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“Ключевые общешкольные дела”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15" name="Google Shape;415;p25"/>
          <p:cNvCxnSpPr/>
          <p:nvPr/>
        </p:nvCxnSpPr>
        <p:spPr>
          <a:xfrm rot="10800000">
            <a:off x="4103275" y="1075025"/>
            <a:ext cx="223500" cy="815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6" name="Google Shape;416;p25"/>
          <p:cNvCxnSpPr>
            <a:endCxn id="417" idx="1"/>
          </p:cNvCxnSpPr>
          <p:nvPr/>
        </p:nvCxnSpPr>
        <p:spPr>
          <a:xfrm flipH="1" rot="10800000">
            <a:off x="5838925" y="1750713"/>
            <a:ext cx="836700" cy="276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8" name="Google Shape;418;p25"/>
          <p:cNvCxnSpPr/>
          <p:nvPr/>
        </p:nvCxnSpPr>
        <p:spPr>
          <a:xfrm flipH="1">
            <a:off x="2403125" y="2346200"/>
            <a:ext cx="901200" cy="659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19" name="Google Shape;419;p25"/>
          <p:cNvCxnSpPr/>
          <p:nvPr/>
        </p:nvCxnSpPr>
        <p:spPr>
          <a:xfrm flipH="1">
            <a:off x="2857600" y="3005600"/>
            <a:ext cx="659400" cy="8781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0" name="Google Shape;420;p25"/>
          <p:cNvCxnSpPr/>
          <p:nvPr/>
        </p:nvCxnSpPr>
        <p:spPr>
          <a:xfrm>
            <a:off x="4545950" y="2909225"/>
            <a:ext cx="264000" cy="8748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1" name="Google Shape;421;p25"/>
          <p:cNvSpPr txBox="1"/>
          <p:nvPr>
            <p:ph idx="1" type="body"/>
          </p:nvPr>
        </p:nvSpPr>
        <p:spPr>
          <a:xfrm>
            <a:off x="7013250" y="2415688"/>
            <a:ext cx="1999500" cy="1041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“Классное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руководство”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2" name="Google Shape;422;p25"/>
          <p:cNvSpPr txBox="1"/>
          <p:nvPr>
            <p:ph idx="1" type="body"/>
          </p:nvPr>
        </p:nvSpPr>
        <p:spPr>
          <a:xfrm>
            <a:off x="93550" y="2804938"/>
            <a:ext cx="2249100" cy="1041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“Внеурочная деятельность”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3" name="Google Shape;423;p25"/>
          <p:cNvSpPr txBox="1"/>
          <p:nvPr>
            <p:ph idx="1" type="body"/>
          </p:nvPr>
        </p:nvSpPr>
        <p:spPr>
          <a:xfrm>
            <a:off x="271350" y="354050"/>
            <a:ext cx="2381100" cy="798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“Школьный урок”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7" name="Google Shape;417;p25"/>
          <p:cNvSpPr txBox="1"/>
          <p:nvPr>
            <p:ph idx="1" type="body"/>
          </p:nvPr>
        </p:nvSpPr>
        <p:spPr>
          <a:xfrm>
            <a:off x="6675625" y="1351413"/>
            <a:ext cx="2381100" cy="798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“Самоуправление”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24" name="Google Shape;424;p25"/>
          <p:cNvSpPr txBox="1"/>
          <p:nvPr>
            <p:ph idx="1" type="body"/>
          </p:nvPr>
        </p:nvSpPr>
        <p:spPr>
          <a:xfrm>
            <a:off x="3699800" y="3784013"/>
            <a:ext cx="1956300" cy="1304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“Детские общественные объединения”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5" name="Google Shape;425;p25"/>
          <p:cNvCxnSpPr/>
          <p:nvPr/>
        </p:nvCxnSpPr>
        <p:spPr>
          <a:xfrm flipH="1">
            <a:off x="2564600" y="2118000"/>
            <a:ext cx="527400" cy="7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Google Shape;426;p25"/>
          <p:cNvCxnSpPr/>
          <p:nvPr/>
        </p:nvCxnSpPr>
        <p:spPr>
          <a:xfrm>
            <a:off x="6181850" y="2398613"/>
            <a:ext cx="796800" cy="3882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7" name="Google Shape;427;p25"/>
          <p:cNvSpPr txBox="1"/>
          <p:nvPr>
            <p:ph idx="1" type="body"/>
          </p:nvPr>
        </p:nvSpPr>
        <p:spPr>
          <a:xfrm>
            <a:off x="142725" y="1534650"/>
            <a:ext cx="2304300" cy="99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“Экскурсии, походы, музеи”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28" name="Google Shape;428;p25"/>
          <p:cNvCxnSpPr/>
          <p:nvPr/>
        </p:nvCxnSpPr>
        <p:spPr>
          <a:xfrm rot="10800000">
            <a:off x="2433450" y="1248900"/>
            <a:ext cx="636600" cy="573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Google Shape;429;p25"/>
          <p:cNvCxnSpPr/>
          <p:nvPr/>
        </p:nvCxnSpPr>
        <p:spPr>
          <a:xfrm>
            <a:off x="5439250" y="2613325"/>
            <a:ext cx="708000" cy="8163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0" name="Google Shape;430;p25"/>
          <p:cNvSpPr txBox="1"/>
          <p:nvPr>
            <p:ph idx="1" type="body"/>
          </p:nvPr>
        </p:nvSpPr>
        <p:spPr>
          <a:xfrm>
            <a:off x="1199825" y="3947588"/>
            <a:ext cx="2348400" cy="1041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“Профориентация”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cxnSp>
        <p:nvCxnSpPr>
          <p:cNvPr id="431" name="Google Shape;431;p25"/>
          <p:cNvCxnSpPr/>
          <p:nvPr/>
        </p:nvCxnSpPr>
        <p:spPr>
          <a:xfrm flipH="1" rot="10800000">
            <a:off x="5286500" y="1059425"/>
            <a:ext cx="703500" cy="7254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2" name="Google Shape;432;p25"/>
          <p:cNvSpPr txBox="1"/>
          <p:nvPr>
            <p:ph idx="1" type="body"/>
          </p:nvPr>
        </p:nvSpPr>
        <p:spPr>
          <a:xfrm>
            <a:off x="5838900" y="65328"/>
            <a:ext cx="2674500" cy="998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“Дополнительное образование”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33" name="Google Shape;433;p25"/>
          <p:cNvSpPr txBox="1"/>
          <p:nvPr>
            <p:ph idx="1" type="body"/>
          </p:nvPr>
        </p:nvSpPr>
        <p:spPr>
          <a:xfrm>
            <a:off x="5838900" y="3590288"/>
            <a:ext cx="1956300" cy="13041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Модуль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“Детские общественные объединения”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6"/>
          <p:cNvSpPr txBox="1"/>
          <p:nvPr>
            <p:ph type="title"/>
          </p:nvPr>
        </p:nvSpPr>
        <p:spPr>
          <a:xfrm>
            <a:off x="2877725" y="148200"/>
            <a:ext cx="3504000" cy="71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Times New Roman"/>
                <a:ea typeface="Times New Roman"/>
                <a:cs typeface="Times New Roman"/>
                <a:sym typeface="Times New Roman"/>
              </a:rPr>
              <a:t>Традиции школы</a:t>
            </a:r>
            <a:endParaRPr sz="3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439" name="Google Shape;439;p26"/>
          <p:cNvGrpSpPr/>
          <p:nvPr/>
        </p:nvGrpSpPr>
        <p:grpSpPr>
          <a:xfrm>
            <a:off x="0" y="0"/>
            <a:ext cx="1326135" cy="1011578"/>
            <a:chOff x="8" y="5"/>
            <a:chExt cx="1759500" cy="1447800"/>
          </a:xfrm>
        </p:grpSpPr>
        <p:sp>
          <p:nvSpPr>
            <p:cNvPr id="440" name="Google Shape;440;p26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41" name="Google Shape;441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2" name="Google Shape;442;p26"/>
          <p:cNvSpPr txBox="1"/>
          <p:nvPr>
            <p:ph idx="1" type="body"/>
          </p:nvPr>
        </p:nvSpPr>
        <p:spPr>
          <a:xfrm>
            <a:off x="408550" y="1043750"/>
            <a:ext cx="3077700" cy="715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Праздничные мероприятия посвященные Дню знаний 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3" name="Google Shape;443;p26"/>
          <p:cNvSpPr txBox="1"/>
          <p:nvPr>
            <p:ph idx="1" type="body"/>
          </p:nvPr>
        </p:nvSpPr>
        <p:spPr>
          <a:xfrm>
            <a:off x="5383525" y="1076725"/>
            <a:ext cx="3077700" cy="715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Новогодняя сказка от учащихся 10-ых классов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4" name="Google Shape;444;p26"/>
          <p:cNvSpPr txBox="1"/>
          <p:nvPr>
            <p:ph idx="1" type="body"/>
          </p:nvPr>
        </p:nvSpPr>
        <p:spPr>
          <a:xfrm>
            <a:off x="5383525" y="3087950"/>
            <a:ext cx="3077700" cy="1249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Новогодние благотворительные акции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“Дом с маяком” и “Подарок Ангелу”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5" name="Google Shape;445;p26"/>
          <p:cNvSpPr txBox="1"/>
          <p:nvPr>
            <p:ph idx="1" type="body"/>
          </p:nvPr>
        </p:nvSpPr>
        <p:spPr>
          <a:xfrm>
            <a:off x="408550" y="3087950"/>
            <a:ext cx="3077700" cy="12498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Спортивный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 фестиваль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“Кубок Гагарина”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6" name="Google Shape;446;p26"/>
          <p:cNvSpPr txBox="1"/>
          <p:nvPr>
            <p:ph idx="1" type="body"/>
          </p:nvPr>
        </p:nvSpPr>
        <p:spPr>
          <a:xfrm>
            <a:off x="3033150" y="2093175"/>
            <a:ext cx="3077700" cy="715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SzPts val="852"/>
              <a:buNone/>
            </a:pPr>
            <a:r>
              <a:rPr lang="ru" sz="1807">
                <a:latin typeface="Times New Roman"/>
                <a:ea typeface="Times New Roman"/>
                <a:cs typeface="Times New Roman"/>
                <a:sym typeface="Times New Roman"/>
              </a:rPr>
              <a:t>Посвящение в Гагаринцы</a:t>
            </a:r>
            <a:endParaRPr sz="1807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7"/>
          <p:cNvSpPr txBox="1"/>
          <p:nvPr>
            <p:ph type="title"/>
          </p:nvPr>
        </p:nvSpPr>
        <p:spPr>
          <a:xfrm>
            <a:off x="1697100" y="188538"/>
            <a:ext cx="5749800" cy="63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/>
              <a:t>Дополнительное образование</a:t>
            </a:r>
            <a:endParaRPr sz="3200"/>
          </a:p>
        </p:txBody>
      </p:sp>
      <p:sp>
        <p:nvSpPr>
          <p:cNvPr id="452" name="Google Shape;452;p27"/>
          <p:cNvSpPr txBox="1"/>
          <p:nvPr>
            <p:ph idx="1" type="body"/>
          </p:nvPr>
        </p:nvSpPr>
        <p:spPr>
          <a:xfrm>
            <a:off x="890325" y="1011575"/>
            <a:ext cx="6366900" cy="1508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Система дополнительного образования ГБОУ Школа №1159 насчитывает </a:t>
            </a:r>
            <a:r>
              <a:rPr lang="ru" sz="2100">
                <a:solidFill>
                  <a:srgbClr val="FF9900"/>
                </a:solidFill>
              </a:rPr>
              <a:t>174</a:t>
            </a:r>
            <a:r>
              <a:rPr lang="ru" sz="1800">
                <a:solidFill>
                  <a:srgbClr val="FF9900"/>
                </a:solidFill>
              </a:rPr>
              <a:t> </a:t>
            </a:r>
            <a:r>
              <a:rPr lang="ru" sz="1800"/>
              <a:t>дополнительные общеразвивающие общеобразовательные программы.</a:t>
            </a:r>
            <a:endParaRPr sz="1800"/>
          </a:p>
          <a:p>
            <a:pPr indent="0" lvl="0" marL="0" rtl="0" algn="l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ru" sz="1800"/>
              <a:t>Из них </a:t>
            </a:r>
            <a:r>
              <a:rPr lang="ru" sz="2100">
                <a:solidFill>
                  <a:srgbClr val="FF9900"/>
                </a:solidFill>
              </a:rPr>
              <a:t>119</a:t>
            </a:r>
            <a:r>
              <a:rPr lang="ru" sz="2100"/>
              <a:t> </a:t>
            </a:r>
            <a:r>
              <a:rPr lang="ru" sz="1800"/>
              <a:t>организованы</a:t>
            </a:r>
            <a:r>
              <a:rPr lang="ru" sz="1800"/>
              <a:t> на бюджетной основе</a:t>
            </a:r>
            <a:endParaRPr sz="1800"/>
          </a:p>
        </p:txBody>
      </p:sp>
      <p:grpSp>
        <p:nvGrpSpPr>
          <p:cNvPr id="453" name="Google Shape;453;p27"/>
          <p:cNvGrpSpPr/>
          <p:nvPr/>
        </p:nvGrpSpPr>
        <p:grpSpPr>
          <a:xfrm>
            <a:off x="0" y="0"/>
            <a:ext cx="1326135" cy="1011578"/>
            <a:chOff x="8" y="5"/>
            <a:chExt cx="1759500" cy="1447800"/>
          </a:xfrm>
        </p:grpSpPr>
        <p:sp>
          <p:nvSpPr>
            <p:cNvPr id="454" name="Google Shape;454;p27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5" name="Google Shape;455;p2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6" name="Google Shape;456;p27"/>
          <p:cNvSpPr txBox="1"/>
          <p:nvPr>
            <p:ph idx="1" type="body"/>
          </p:nvPr>
        </p:nvSpPr>
        <p:spPr>
          <a:xfrm>
            <a:off x="890325" y="2571750"/>
            <a:ext cx="8129100" cy="2234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" sz="1800"/>
              <a:t>Д</a:t>
            </a:r>
            <a:r>
              <a:rPr lang="ru" sz="1800"/>
              <a:t>ополнительные общеразвивающие общеобразовательные программы реализуются по 6 направлениям: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естественно-научное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социально-гуманитарное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техническое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туристско-краеведческое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физкультурно-спортивное</a:t>
            </a:r>
            <a:endParaRPr sz="1800"/>
          </a:p>
          <a:p>
            <a:pPr indent="-342900" lvl="0" marL="4572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 sz="1800"/>
              <a:t>художественное</a:t>
            </a:r>
            <a:endParaRPr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600">
                <a:solidFill>
                  <a:srgbClr val="351C75"/>
                </a:solidFill>
              </a:rPr>
              <a:t>Образовательная программа </a:t>
            </a:r>
            <a:endParaRPr b="1" i="1"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600">
                <a:solidFill>
                  <a:srgbClr val="351C75"/>
                </a:solidFill>
              </a:rPr>
              <a:t>Участие в городских проектах </a:t>
            </a:r>
            <a:endParaRPr b="1" i="1" sz="3600">
              <a:solidFill>
                <a:srgbClr val="351C75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600">
                <a:solidFill>
                  <a:srgbClr val="351C75"/>
                </a:solidFill>
              </a:rPr>
              <a:t>ГБОУ Школа № 1159</a:t>
            </a:r>
            <a:endParaRPr b="1" i="1" sz="3600">
              <a:solidFill>
                <a:srgbClr val="351C75"/>
              </a:solidFill>
            </a:endParaRPr>
          </a:p>
        </p:txBody>
      </p:sp>
      <p:sp>
        <p:nvSpPr>
          <p:cNvPr id="291" name="Google Shape;291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93" name="Google Shape;293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11006">
            <a:off x="22116" y="179769"/>
            <a:ext cx="1170619" cy="72228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14"/>
          <p:cNvSpPr txBox="1"/>
          <p:nvPr/>
        </p:nvSpPr>
        <p:spPr>
          <a:xfrm>
            <a:off x="5609350" y="2985325"/>
            <a:ext cx="2890200" cy="21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>
                <a:latin typeface="Nunito"/>
                <a:ea typeface="Nunito"/>
                <a:cs typeface="Nunito"/>
                <a:sym typeface="Nunito"/>
              </a:rPr>
              <a:t>Заместитель директора по содержанию образования </a:t>
            </a:r>
            <a:endParaRPr i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600">
                <a:latin typeface="Nunito"/>
                <a:ea typeface="Nunito"/>
                <a:cs typeface="Nunito"/>
                <a:sym typeface="Nunito"/>
              </a:rPr>
              <a:t>Абакумов Евгений Владимирович</a:t>
            </a:r>
            <a:endParaRPr b="1" i="1" sz="16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25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ev@sch1159.ru</a:t>
            </a:r>
            <a:endParaRPr b="1" i="1" sz="1250">
              <a:solidFill>
                <a:srgbClr val="5F6368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02" name="Google Shape;3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2142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"/>
          <p:cNvSpPr txBox="1"/>
          <p:nvPr/>
        </p:nvSpPr>
        <p:spPr>
          <a:xfrm>
            <a:off x="152125" y="2842975"/>
            <a:ext cx="7957800" cy="22779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Обучение в 1-м классе осуществляется с соблюдением следующих дополнительных требований: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учебные занятия проводятся </a:t>
            </a:r>
            <a:r>
              <a:rPr b="1" lang="ru" sz="1700"/>
              <a:t>по 5-дневной учебной неделе</a:t>
            </a:r>
            <a:r>
              <a:rPr lang="ru" sz="1700"/>
              <a:t> и только в первую смену; </a:t>
            </a:r>
            <a:endParaRPr sz="1700"/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SzPts val="1700"/>
              <a:buChar char="❖"/>
            </a:pPr>
            <a:r>
              <a:rPr lang="ru" sz="1700"/>
              <a:t>использование </a:t>
            </a:r>
            <a:r>
              <a:rPr b="1" lang="ru" sz="1700"/>
              <a:t>"ступенчатого"</a:t>
            </a:r>
            <a:r>
              <a:rPr lang="ru" sz="1700"/>
              <a:t> режима обучения в первом полугодии  (в </a:t>
            </a:r>
            <a:r>
              <a:rPr b="1" lang="ru" sz="1700"/>
              <a:t>сентябре, октябре </a:t>
            </a:r>
            <a:r>
              <a:rPr lang="ru" sz="1700"/>
              <a:t>- </a:t>
            </a:r>
            <a:r>
              <a:rPr lang="ru" sz="1700">
                <a:solidFill>
                  <a:srgbClr val="980000"/>
                </a:solidFill>
              </a:rPr>
              <a:t>по 3 урока в день по 35 минут</a:t>
            </a:r>
            <a:r>
              <a:rPr lang="ru" sz="1700"/>
              <a:t> каждый, в </a:t>
            </a:r>
            <a:r>
              <a:rPr b="1" lang="ru" sz="1700"/>
              <a:t>ноябре-декабре</a:t>
            </a:r>
            <a:r>
              <a:rPr lang="ru" sz="1700"/>
              <a:t> - </a:t>
            </a:r>
            <a:r>
              <a:rPr lang="ru" sz="1700">
                <a:solidFill>
                  <a:srgbClr val="980000"/>
                </a:solidFill>
              </a:rPr>
              <a:t>по 4 урока в день по 35 минут</a:t>
            </a:r>
            <a:r>
              <a:rPr lang="ru" sz="1700"/>
              <a:t> каждый; </a:t>
            </a:r>
            <a:r>
              <a:rPr b="1" lang="ru" sz="1700"/>
              <a:t>январь - май</a:t>
            </a:r>
            <a:r>
              <a:rPr lang="ru" sz="1700"/>
              <a:t> - </a:t>
            </a:r>
            <a:r>
              <a:rPr lang="ru" sz="1700">
                <a:solidFill>
                  <a:srgbClr val="980000"/>
                </a:solidFill>
              </a:rPr>
              <a:t>по 4 урока в день по 40 минут каждый</a:t>
            </a:r>
            <a:r>
              <a:rPr lang="ru" sz="1700"/>
              <a:t>)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11" name="Google Shape;311;p16"/>
          <p:cNvSpPr txBox="1"/>
          <p:nvPr/>
        </p:nvSpPr>
        <p:spPr>
          <a:xfrm>
            <a:off x="2310300" y="84000"/>
            <a:ext cx="6531600" cy="24012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Общий объем нагрузки в течение дня не должен превышать: 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- </a:t>
            </a:r>
            <a:r>
              <a:rPr i="1" lang="ru" sz="1800">
                <a:solidFill>
                  <a:srgbClr val="741B47"/>
                </a:solidFill>
              </a:rPr>
              <a:t>для обучающихся 1-х классов</a:t>
            </a:r>
            <a:r>
              <a:rPr i="1" lang="ru" sz="1800">
                <a:solidFill>
                  <a:srgbClr val="A64D79"/>
                </a:solidFill>
              </a:rPr>
              <a:t> </a:t>
            </a:r>
            <a:r>
              <a:rPr lang="ru" sz="1800"/>
              <a:t>- 4 уроков и один раз в неделю 5 уроков за счет урока физической культуры; </a:t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- для обучающихся 2 - 4 классов - 5 уроков и один раз в неделю 6 уроков за счет урока физической культуры</a:t>
            </a:r>
            <a:endParaRPr sz="1800"/>
          </a:p>
        </p:txBody>
      </p:sp>
      <p:sp>
        <p:nvSpPr>
          <p:cNvPr id="312" name="Google Shape;312;p16"/>
          <p:cNvSpPr txBox="1"/>
          <p:nvPr/>
        </p:nvSpPr>
        <p:spPr>
          <a:xfrm rot="-1195931">
            <a:off x="121306" y="307388"/>
            <a:ext cx="1989689" cy="1061933"/>
          </a:xfrm>
          <a:prstGeom prst="rect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/>
              <a:t>Режим пребывания учащихся</a:t>
            </a:r>
            <a:endParaRPr i="1" sz="19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19" name="Google Shape;31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350" y="674900"/>
            <a:ext cx="7156125" cy="43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7"/>
          <p:cNvSpPr/>
          <p:nvPr/>
        </p:nvSpPr>
        <p:spPr>
          <a:xfrm rot="-5406378">
            <a:off x="5399766" y="95902"/>
            <a:ext cx="161700" cy="996300"/>
          </a:xfrm>
          <a:prstGeom prst="righ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7"/>
          <p:cNvSpPr txBox="1"/>
          <p:nvPr/>
        </p:nvSpPr>
        <p:spPr>
          <a:xfrm>
            <a:off x="5063300" y="113000"/>
            <a:ext cx="9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1 класс</a:t>
            </a:r>
            <a:endParaRPr/>
          </a:p>
        </p:txBody>
      </p:sp>
      <p:sp>
        <p:nvSpPr>
          <p:cNvPr id="322" name="Google Shape;322;p17"/>
          <p:cNvSpPr txBox="1"/>
          <p:nvPr/>
        </p:nvSpPr>
        <p:spPr>
          <a:xfrm>
            <a:off x="6025825" y="290775"/>
            <a:ext cx="1544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3        4        5</a:t>
            </a:r>
            <a:endParaRPr/>
          </a:p>
        </p:txBody>
      </p:sp>
      <p:sp>
        <p:nvSpPr>
          <p:cNvPr id="323" name="Google Shape;323;p17"/>
          <p:cNvSpPr txBox="1"/>
          <p:nvPr/>
        </p:nvSpPr>
        <p:spPr>
          <a:xfrm rot="-1155027">
            <a:off x="7613629" y="3849029"/>
            <a:ext cx="1393093" cy="923547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/>
              <a:t>Смысловое чтение </a:t>
            </a:r>
            <a:endParaRPr i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/>
              <a:t>+1 час</a:t>
            </a:r>
            <a:endParaRPr i="1" sz="1600"/>
          </a:p>
        </p:txBody>
      </p:sp>
      <p:pic>
        <p:nvPicPr>
          <p:cNvPr id="324" name="Google Shape;3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16825" y="0"/>
            <a:ext cx="1172000" cy="1492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29177" y="1237250"/>
            <a:ext cx="1069900" cy="141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86825" y="2379925"/>
            <a:ext cx="1069900" cy="143522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17"/>
          <p:cNvSpPr txBox="1"/>
          <p:nvPr/>
        </p:nvSpPr>
        <p:spPr>
          <a:xfrm rot="-1155332">
            <a:off x="-122442" y="3680926"/>
            <a:ext cx="1974033" cy="1169851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/>
              <a:t>Информатика/ функциональная </a:t>
            </a:r>
            <a:r>
              <a:rPr i="1" lang="ru" sz="1600"/>
              <a:t>грамотность</a:t>
            </a:r>
            <a:endParaRPr i="1" sz="1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600"/>
              <a:t>+1 час</a:t>
            </a:r>
            <a:endParaRPr i="1"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69199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5" name="Google Shape;335;p18"/>
          <p:cNvGrpSpPr/>
          <p:nvPr/>
        </p:nvGrpSpPr>
        <p:grpSpPr>
          <a:xfrm>
            <a:off x="1767814" y="772149"/>
            <a:ext cx="4401946" cy="3599193"/>
            <a:chOff x="2361151" y="783603"/>
            <a:chExt cx="4421844" cy="3576305"/>
          </a:xfrm>
        </p:grpSpPr>
        <p:sp>
          <p:nvSpPr>
            <p:cNvPr id="336" name="Google Shape;336;p18"/>
            <p:cNvSpPr/>
            <p:nvPr/>
          </p:nvSpPr>
          <p:spPr>
            <a:xfrm rot="-248076">
              <a:off x="2474018" y="930601"/>
              <a:ext cx="4196111" cy="3282308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7" name="Google Shape;337;p18" title="Изображение автомобиля"/>
            <p:cNvPicPr preferRelativeResize="0"/>
            <p:nvPr/>
          </p:nvPicPr>
          <p:blipFill rotWithShape="1">
            <a:blip r:embed="rId4">
              <a:alphaModFix/>
            </a:blip>
            <a:srcRect b="13639" l="-4" r="52151" t="13654"/>
            <a:stretch/>
          </p:blipFill>
          <p:spPr>
            <a:xfrm rot="-5648076">
              <a:off x="3381529" y="630921"/>
              <a:ext cx="2359373" cy="3584695"/>
            </a:xfrm>
            <a:prstGeom prst="rect">
              <a:avLst/>
            </a:prstGeom>
            <a:noFill/>
            <a:ln cap="flat" cmpd="sng" w="9525">
              <a:solidFill>
                <a:srgbClr val="EFEFEF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pic>
        <p:nvPicPr>
          <p:cNvPr id="338" name="Google Shape;338;p18"/>
          <p:cNvPicPr preferRelativeResize="0"/>
          <p:nvPr/>
        </p:nvPicPr>
        <p:blipFill rotWithShape="1">
          <a:blip r:embed="rId5">
            <a:alphaModFix/>
          </a:blip>
          <a:srcRect b="0" l="23716" r="0" t="2477"/>
          <a:stretch/>
        </p:blipFill>
        <p:spPr>
          <a:xfrm>
            <a:off x="2025075" y="180625"/>
            <a:ext cx="3887425" cy="4867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8"/>
          <p:cNvSpPr txBox="1"/>
          <p:nvPr/>
        </p:nvSpPr>
        <p:spPr>
          <a:xfrm rot="-1195931">
            <a:off x="-37444" y="314836"/>
            <a:ext cx="1989689" cy="1062035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/>
              <a:t>Проект “Эффективная началка”</a:t>
            </a:r>
            <a:endParaRPr i="1" sz="1900"/>
          </a:p>
        </p:txBody>
      </p:sp>
      <p:pic>
        <p:nvPicPr>
          <p:cNvPr id="340" name="Google Shape;34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3550" y="2960700"/>
            <a:ext cx="3194475" cy="646500"/>
          </a:xfrm>
          <a:prstGeom prst="rect">
            <a:avLst/>
          </a:prstGeom>
          <a:noFill/>
          <a:ln cap="flat" cmpd="sng" w="19050">
            <a:solidFill>
              <a:srgbClr val="C9DAF8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41" name="Google Shape;34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11006">
            <a:off x="372091" y="3965719"/>
            <a:ext cx="1170619" cy="722286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18"/>
          <p:cNvSpPr txBox="1"/>
          <p:nvPr/>
        </p:nvSpPr>
        <p:spPr>
          <a:xfrm>
            <a:off x="6169750" y="104600"/>
            <a:ext cx="2818800" cy="47838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1.</a:t>
            </a:r>
            <a:r>
              <a:rPr b="1" i="1" lang="ru"/>
              <a:t>Ускоренное обучение сопровождается </a:t>
            </a:r>
            <a:r>
              <a:rPr b="1" i="1" lang="ru">
                <a:solidFill>
                  <a:srgbClr val="674EA7"/>
                </a:solidFill>
              </a:rPr>
              <a:t>независимой диагностикой </a:t>
            </a:r>
            <a:endParaRPr b="1" i="1">
              <a:solidFill>
                <a:srgbClr val="674EA7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2.</a:t>
            </a:r>
            <a:r>
              <a:rPr b="1" i="1" lang="ru"/>
              <a:t>Сроки диагностик – </a:t>
            </a:r>
            <a:r>
              <a:rPr b="1" i="1" lang="ru">
                <a:solidFill>
                  <a:srgbClr val="674EA7"/>
                </a:solidFill>
              </a:rPr>
              <a:t>декабрь / апрель.</a:t>
            </a:r>
            <a:endParaRPr i="1">
              <a:solidFill>
                <a:srgbClr val="674EA7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ru"/>
              <a:t>3.</a:t>
            </a:r>
            <a:r>
              <a:rPr b="1" i="1" lang="ru">
                <a:solidFill>
                  <a:srgbClr val="674EA7"/>
                </a:solidFill>
              </a:rPr>
              <a:t>В случае неудовлетворительных результатов</a:t>
            </a:r>
            <a:r>
              <a:rPr b="1" i="1" lang="ru">
                <a:solidFill>
                  <a:srgbClr val="FF0000"/>
                </a:solidFill>
              </a:rPr>
              <a:t> </a:t>
            </a:r>
            <a:r>
              <a:rPr b="1" i="1" lang="ru"/>
              <a:t>независимой диагностики или неликвидированной академической задолженности в установленные школой сроки, </a:t>
            </a:r>
            <a:r>
              <a:rPr b="1" i="1" lang="ru">
                <a:solidFill>
                  <a:srgbClr val="351C75"/>
                </a:solidFill>
              </a:rPr>
              <a:t>количество лет на освоение образовательной программы может быть увеличено</a:t>
            </a:r>
            <a:r>
              <a:rPr b="1" i="1" lang="ru"/>
              <a:t> до показателя, утвержденного в ФГОС.</a:t>
            </a:r>
            <a:endParaRPr b="1"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 cap="flat" cmpd="sng" w="952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2800">
                <a:solidFill>
                  <a:srgbClr val="FFFFFF"/>
                </a:solidFill>
              </a:rPr>
              <a:t> </a:t>
            </a:r>
            <a:r>
              <a:rPr b="1" lang="ru" sz="2800">
                <a:solidFill>
                  <a:srgbClr val="E06666"/>
                </a:solidFill>
              </a:rPr>
              <a:t>АЛГОРИТМ ДЕЙСТВИЙ РОДИТЕЛЕЙ</a:t>
            </a:r>
            <a:endParaRPr b="1" sz="2800">
              <a:solidFill>
                <a:srgbClr val="E06666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1260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600">
                <a:solidFill>
                  <a:srgbClr val="434343"/>
                </a:solidFill>
              </a:rPr>
              <a:t>Установление готовности к освоению образовательной программы начального общего образования по ускоренному обучению осуществляется  </a:t>
            </a:r>
            <a:r>
              <a:rPr b="1" lang="ru" sz="1600">
                <a:solidFill>
                  <a:srgbClr val="980000"/>
                </a:solidFill>
              </a:rPr>
              <a:t>по результатам НЕЗАВИСИМОЙ</a:t>
            </a:r>
            <a:r>
              <a:rPr b="1" lang="ru" sz="1600">
                <a:solidFill>
                  <a:srgbClr val="434343"/>
                </a:solidFill>
              </a:rPr>
              <a:t> педагогической диагностики, проводимой на основании письменных заявлений родителей (законных представителей) обучающихся на уровне дошкольного образования.</a:t>
            </a:r>
            <a:endParaRPr b="1" sz="1600">
              <a:solidFill>
                <a:srgbClr val="43434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9"/>
          <p:cNvSpPr txBox="1"/>
          <p:nvPr/>
        </p:nvSpPr>
        <p:spPr>
          <a:xfrm>
            <a:off x="123875" y="2631025"/>
            <a:ext cx="8604000" cy="22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arenR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ЗАЯВЛЕНИЕ РОДИТЕЛЕЙ (ЗАКОННЫХ ПРЕДСТАВИТЕЛЕЙ) НА ПРОВЕДЕНИЕ НЕЗАВИСИМОЙ ДИАГНОСТИКИ ДЛЯ УСТАНОВЛЕНИЯ ГОТОВНОСТИ К УСКОРЕННОМУ ОБУЧЕНИЮ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Times New Roman"/>
              <a:buAutoNum type="arabicParenR"/>
            </a:pPr>
            <a:r>
              <a:rPr b="1" lang="ru" sz="1700">
                <a:latin typeface="Times New Roman"/>
                <a:ea typeface="Times New Roman"/>
                <a:cs typeface="Times New Roman"/>
                <a:sym typeface="Times New Roman"/>
              </a:rPr>
              <a:t>ЗАЯВЛЕНИЕ РОДИТЕЛЕЙ (ЗАКОННЫХ ПРЕДСТАВИТЕЛЕЙ) НА ОБУЧЕНИЕ ПО ИНДИВИДУАЛЬНОМУ УЧЕБНОМУ ПЛАНУ</a:t>
            </a:r>
            <a:endParaRPr b="1" sz="17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51" name="Google Shape;35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211006">
            <a:off x="125916" y="238994"/>
            <a:ext cx="1170619" cy="722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20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20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20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20"/>
          <p:cNvSpPr/>
          <p:nvPr/>
        </p:nvSpPr>
        <p:spPr>
          <a:xfrm rot="-253922">
            <a:off x="3470868" y="1973407"/>
            <a:ext cx="1748066" cy="146289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0"/>
          <p:cNvSpPr txBox="1"/>
          <p:nvPr/>
        </p:nvSpPr>
        <p:spPr>
          <a:xfrm rot="-1195931">
            <a:off x="67006" y="314888"/>
            <a:ext cx="1989689" cy="1061933"/>
          </a:xfrm>
          <a:prstGeom prst="rect">
            <a:avLst/>
          </a:prstGeom>
          <a:noFill/>
          <a:ln cap="flat" cmpd="sng" w="28575">
            <a:solidFill>
              <a:srgbClr val="B4A7D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ru" sz="1900"/>
              <a:t>Проекты и перспективы обучения</a:t>
            </a:r>
            <a:endParaRPr i="1" sz="1900"/>
          </a:p>
        </p:txBody>
      </p:sp>
      <p:pic>
        <p:nvPicPr>
          <p:cNvPr id="361" name="Google Shape;36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0051">
            <a:off x="3814791" y="2349619"/>
            <a:ext cx="1170619" cy="722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2826" y="1475650"/>
            <a:ext cx="1594799" cy="153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0238" y="198300"/>
            <a:ext cx="1514475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000" y="3302925"/>
            <a:ext cx="1964924" cy="158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749199" y="3802443"/>
            <a:ext cx="1594800" cy="1283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32325" y="3443025"/>
            <a:ext cx="17145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20"/>
          <p:cNvPicPr preferRelativeResize="0"/>
          <p:nvPr/>
        </p:nvPicPr>
        <p:blipFill rotWithShape="1">
          <a:blip r:embed="rId10">
            <a:alphaModFix/>
          </a:blip>
          <a:srcRect b="16419" l="0" r="11917" t="-16420"/>
          <a:stretch/>
        </p:blipFill>
        <p:spPr>
          <a:xfrm>
            <a:off x="5642575" y="1126513"/>
            <a:ext cx="32861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017700" y="2483162"/>
            <a:ext cx="1910975" cy="191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FA8DC"/>
        </a:solid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21"/>
          <p:cNvSpPr txBox="1"/>
          <p:nvPr>
            <p:ph type="ctrTitle"/>
          </p:nvPr>
        </p:nvSpPr>
        <p:spPr>
          <a:xfrm>
            <a:off x="51325" y="1115575"/>
            <a:ext cx="5451300" cy="187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Воспитательная работа 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ГБОУ Школа №1159</a:t>
            </a:r>
            <a:endParaRPr/>
          </a:p>
        </p:txBody>
      </p:sp>
      <p:sp>
        <p:nvSpPr>
          <p:cNvPr id="374" name="Google Shape;374;p21"/>
          <p:cNvSpPr txBox="1"/>
          <p:nvPr>
            <p:ph idx="1" type="subTitle"/>
          </p:nvPr>
        </p:nvSpPr>
        <p:spPr>
          <a:xfrm>
            <a:off x="113300" y="3933325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Артур Вадимович Мангасаров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заместитель директора по воспитанию, </a:t>
            </a:r>
            <a:r>
              <a:rPr lang="ru"/>
              <a:t>социализации</a:t>
            </a:r>
            <a:r>
              <a:rPr lang="ru"/>
              <a:t> и дополнительному образованию</a:t>
            </a:r>
            <a:endParaRPr/>
          </a:p>
        </p:txBody>
      </p:sp>
      <p:grpSp>
        <p:nvGrpSpPr>
          <p:cNvPr id="375" name="Google Shape;375;p21"/>
          <p:cNvGrpSpPr/>
          <p:nvPr/>
        </p:nvGrpSpPr>
        <p:grpSpPr>
          <a:xfrm>
            <a:off x="8" y="5"/>
            <a:ext cx="1759500" cy="1447800"/>
            <a:chOff x="8" y="5"/>
            <a:chExt cx="1759500" cy="1447800"/>
          </a:xfrm>
        </p:grpSpPr>
        <p:sp>
          <p:nvSpPr>
            <p:cNvPr id="376" name="Google Shape;376;p21"/>
            <p:cNvSpPr/>
            <p:nvPr/>
          </p:nvSpPr>
          <p:spPr>
            <a:xfrm rot="-1604047">
              <a:off x="106835" y="302695"/>
              <a:ext cx="1545845" cy="842420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7" name="Google Shape;377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603670">
              <a:off x="294498" y="362812"/>
              <a:ext cx="1170619" cy="72228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